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3"/>
  </p:notesMasterIdLst>
  <p:sldIdLst>
    <p:sldId id="256" r:id="rId2"/>
    <p:sldId id="258" r:id="rId3"/>
    <p:sldId id="320" r:id="rId4"/>
    <p:sldId id="257" r:id="rId5"/>
    <p:sldId id="321" r:id="rId6"/>
    <p:sldId id="322" r:id="rId7"/>
    <p:sldId id="259" r:id="rId8"/>
    <p:sldId id="260" r:id="rId9"/>
    <p:sldId id="261" r:id="rId10"/>
    <p:sldId id="265" r:id="rId11"/>
    <p:sldId id="266" r:id="rId12"/>
    <p:sldId id="324" r:id="rId13"/>
    <p:sldId id="323" r:id="rId14"/>
    <p:sldId id="325" r:id="rId15"/>
    <p:sldId id="326" r:id="rId16"/>
    <p:sldId id="267" r:id="rId17"/>
    <p:sldId id="327" r:id="rId18"/>
    <p:sldId id="328" r:id="rId19"/>
    <p:sldId id="273" r:id="rId20"/>
    <p:sldId id="269" r:id="rId21"/>
    <p:sldId id="329" r:id="rId22"/>
    <p:sldId id="338" r:id="rId23"/>
    <p:sldId id="342" r:id="rId24"/>
    <p:sldId id="343" r:id="rId25"/>
    <p:sldId id="344" r:id="rId26"/>
    <p:sldId id="274" r:id="rId27"/>
    <p:sldId id="345" r:id="rId28"/>
    <p:sldId id="330" r:id="rId29"/>
    <p:sldId id="331" r:id="rId30"/>
    <p:sldId id="333" r:id="rId31"/>
    <p:sldId id="354" r:id="rId32"/>
    <p:sldId id="355" r:id="rId33"/>
    <p:sldId id="356" r:id="rId34"/>
    <p:sldId id="346" r:id="rId35"/>
    <p:sldId id="335" r:id="rId36"/>
    <p:sldId id="347" r:id="rId37"/>
    <p:sldId id="349" r:id="rId38"/>
    <p:sldId id="350" r:id="rId39"/>
    <p:sldId id="351" r:id="rId40"/>
    <p:sldId id="313" r:id="rId41"/>
    <p:sldId id="339" r:id="rId42"/>
    <p:sldId id="358" r:id="rId43"/>
    <p:sldId id="359" r:id="rId44"/>
    <p:sldId id="361" r:id="rId45"/>
    <p:sldId id="362" r:id="rId46"/>
    <p:sldId id="277" r:id="rId47"/>
    <p:sldId id="280" r:id="rId48"/>
    <p:sldId id="364" r:id="rId49"/>
    <p:sldId id="365" r:id="rId50"/>
    <p:sldId id="366" r:id="rId51"/>
    <p:sldId id="367" r:id="rId52"/>
    <p:sldId id="368" r:id="rId53"/>
    <p:sldId id="369" r:id="rId54"/>
    <p:sldId id="370" r:id="rId55"/>
    <p:sldId id="371" r:id="rId56"/>
    <p:sldId id="372" r:id="rId57"/>
    <p:sldId id="373" r:id="rId58"/>
    <p:sldId id="374" r:id="rId59"/>
    <p:sldId id="375" r:id="rId60"/>
    <p:sldId id="376" r:id="rId61"/>
    <p:sldId id="377" r:id="rId62"/>
    <p:sldId id="378" r:id="rId63"/>
    <p:sldId id="379" r:id="rId64"/>
    <p:sldId id="380" r:id="rId65"/>
    <p:sldId id="381" r:id="rId66"/>
    <p:sldId id="382" r:id="rId67"/>
    <p:sldId id="383" r:id="rId68"/>
    <p:sldId id="384" r:id="rId69"/>
    <p:sldId id="385" r:id="rId70"/>
    <p:sldId id="387" r:id="rId71"/>
    <p:sldId id="386" r:id="rId7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2320" autoAdjust="0"/>
  </p:normalViewPr>
  <p:slideViewPr>
    <p:cSldViewPr snapToGrid="0">
      <p:cViewPr varScale="1">
        <p:scale>
          <a:sx n="60" d="100"/>
          <a:sy n="60" d="100"/>
        </p:scale>
        <p:origin x="11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756E9-7F16-463E-98D3-AE6E4B1ACB98}" type="datetimeFigureOut">
              <a:rPr lang="th-TH" smtClean="0"/>
              <a:t>02/04/62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8C01E-735F-4590-AD5E-A12AE8F7ED7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92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Left is preferable to right.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Valve delivery distance, including the catheter, is shorter - avoiding bending in the iliofemoral axis and thoraco-abdominal aorta. 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23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10220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Underestimation of its dimensions could lead to selection and deployment of a smaller valve, with possible complications such as paravalvular regurgitation (PAR), poor hemodynamics, valve migration and embolism. Overestimation of annular size and deployment of a larger valve can lead to incomplete unfolding (with PAR as a consequence) or annular rupture.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38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8467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Underestimation of its dimensions could lead to selection and deployment of a smaller valve, with possible complications such as paravalvular regurgitation (PAR), poor hemodynamics, valve migration and embolism. Overestimation of annular size and deployment of a larger valve can lead to incomplete unfolding (with PAR as a consequence) or annular rupture.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39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885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External defibrillator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46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115220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solidFill>
                  <a:schemeClr val="tx1"/>
                </a:solidFill>
              </a:rPr>
              <a:t>A pre-emptive application of vasopressors prior to or immediately after RVP accelerates and facilitates recovery of blood pressure.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37233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unsuitability for trans-apical route due to poor left ventricular function. 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24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5796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Tran-apical is a useful route if porcelain aorta is present which is contraindicated via the trans-aortic approach. Advantages include no access limitation, with shorter distance and antegrade implantation route facilitating exact positioning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5866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32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88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33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0113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characteristics which may increase surgical risk (radiation, porcelain ascending aorta, multiple prior chest surgeries), or which may contraindicate TAVI (small aortic annulus, short distances between the coronary ostium and 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annuslus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are not included in the STS score or 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EuroSCORE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74019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4643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36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9436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discussion on individual patient management should take place in the Heart Team with a balanced evaluation between survival and expected quality of life versus risk of complications.</a:t>
            </a:r>
            <a:endParaRPr lang="en-US" sz="18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8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Charlson</a:t>
            </a:r>
            <a:r>
              <a:rPr lang="en-US" sz="18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Comorbidity Index (CCI)</a:t>
            </a:r>
          </a:p>
          <a:p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Predicts 10-year survival in patients with multiple comorbidities.</a:t>
            </a: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C01E-735F-4590-AD5E-A12AE8F7ED7A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93816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4/2/2019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A0D7-1135-4CBA-A430-2E4B97C81F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Interesting case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TAVI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(trans-femoral approach)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F27AE-EA13-4481-A22A-39B8B8BECC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en-US" b="1" dirty="0">
                <a:solidFill>
                  <a:schemeClr val="tx1"/>
                </a:solidFill>
              </a:rPr>
              <a:t>R3 </a:t>
            </a:r>
            <a:r>
              <a:rPr lang="th-TH" b="1" dirty="0">
                <a:solidFill>
                  <a:schemeClr val="tx1"/>
                </a:solidFill>
              </a:rPr>
              <a:t>ยุพาพร เพ็ชรคงทอง</a:t>
            </a:r>
          </a:p>
          <a:p>
            <a:pPr algn="r"/>
            <a:r>
              <a:rPr lang="th-TH" b="1" dirty="0">
                <a:solidFill>
                  <a:schemeClr val="tx1"/>
                </a:solidFill>
              </a:rPr>
              <a:t>อ. ณรงค์ศักดิ์/ อ. กฤษณะ</a:t>
            </a:r>
          </a:p>
        </p:txBody>
      </p:sp>
    </p:spTree>
    <p:extLst>
      <p:ext uri="{BB962C8B-B14F-4D97-AF65-F5344CB8AC3E}">
        <p14:creationId xmlns:p14="http://schemas.microsoft.com/office/powerpoint/2010/main" val="809246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7490-B67A-4E29-8DD4-65CA476B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59DFA-C824-411E-A4A5-465446AE2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R1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Investigations</a:t>
            </a:r>
            <a:endParaRPr lang="th-TH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601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2ED5-19DB-49AD-AFE8-79B91512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Investigations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84B9-94E3-4A3E-8F1A-F84ED9704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CBC 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Hb 10.1 g/dl	</a:t>
            </a:r>
            <a:r>
              <a:rPr lang="en-US" sz="2400" dirty="0" err="1">
                <a:solidFill>
                  <a:schemeClr val="tx1"/>
                </a:solidFill>
              </a:rPr>
              <a:t>Hct</a:t>
            </a:r>
            <a:r>
              <a:rPr lang="en-US" sz="2400" dirty="0">
                <a:solidFill>
                  <a:schemeClr val="tx1"/>
                </a:solidFill>
              </a:rPr>
              <a:t> 30.6 %	</a:t>
            </a:r>
            <a:r>
              <a:rPr lang="en-US" sz="2400" dirty="0" err="1">
                <a:solidFill>
                  <a:schemeClr val="tx1"/>
                </a:solidFill>
              </a:rPr>
              <a:t>Plt</a:t>
            </a:r>
            <a:r>
              <a:rPr lang="en-US" sz="2400" dirty="0">
                <a:solidFill>
                  <a:schemeClr val="tx1"/>
                </a:solidFill>
              </a:rPr>
              <a:t> 237,000 /mm3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Electrolyte 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Na 144		K 4.14		Cl 109.6	HC03 26.2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BUN/Cr :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13.8/1.31</a:t>
            </a:r>
          </a:p>
        </p:txBody>
      </p:sp>
    </p:spTree>
    <p:extLst>
      <p:ext uri="{BB962C8B-B14F-4D97-AF65-F5344CB8AC3E}">
        <p14:creationId xmlns:p14="http://schemas.microsoft.com/office/powerpoint/2010/main" val="3216813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A2ED5-19DB-49AD-AFE8-79B91512A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Investigations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84B9-94E3-4A3E-8F1A-F84ED9704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CBC :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FBS 130 mg%		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Coagulogram</a:t>
            </a:r>
            <a:r>
              <a:rPr lang="en-US" sz="2400" dirty="0">
                <a:solidFill>
                  <a:schemeClr val="tx1"/>
                </a:solidFill>
              </a:rPr>
              <a:t> :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PT/INR  10.7/ 0.91	</a:t>
            </a:r>
            <a:r>
              <a:rPr lang="en-US" sz="2400" dirty="0" err="1">
                <a:solidFill>
                  <a:schemeClr val="tx1"/>
                </a:solidFill>
              </a:rPr>
              <a:t>aPTT</a:t>
            </a:r>
            <a:r>
              <a:rPr lang="en-US" sz="2400" dirty="0">
                <a:solidFill>
                  <a:schemeClr val="tx1"/>
                </a:solidFill>
              </a:rPr>
              <a:t>/ratio 23.5/0.88	TT/ratio 12.3/ 0.98</a:t>
            </a:r>
            <a:endParaRPr lang="th-T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39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0D06-D4BE-48C2-91FD-96DC3D98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Investigations</a:t>
            </a:r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67867-F5F7-4C2D-9B99-C347E54B1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91" t="6715" r="23865" b="3108"/>
          <a:stretch/>
        </p:blipFill>
        <p:spPr>
          <a:xfrm rot="5400000">
            <a:off x="4018058" y="1100963"/>
            <a:ext cx="4023359" cy="551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4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E5CF4-361A-44E5-9B8C-B4C401105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Investigations</a:t>
            </a:r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061827-4E69-46EB-AC29-B03F2FF025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8" t="7825" r="5798" b="7923"/>
          <a:stretch/>
        </p:blipFill>
        <p:spPr>
          <a:xfrm rot="10800000">
            <a:off x="2256845" y="2002403"/>
            <a:ext cx="773926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68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6A3CE-E491-43F3-82AD-5B80B0BD2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CC607-101F-4AC0-A5DE-A9F35CB8F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Echo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Normal biventricular size and systolic function. LVEF 70-75% without RWMA.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Normal size both atria.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Annulus mean diameter : 22 mm, LVOT mean diameter : 20.9 mm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C00000"/>
                </a:solidFill>
              </a:rPr>
              <a:t>Severe degenerative AS with mild AR, mild MR. </a:t>
            </a:r>
            <a:r>
              <a:rPr lang="en-US" sz="2200" dirty="0">
                <a:solidFill>
                  <a:schemeClr val="tx1"/>
                </a:solidFill>
              </a:rPr>
              <a:t>No other significant valvular pathology.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Grade I diastolic dysfunction.</a:t>
            </a:r>
          </a:p>
        </p:txBody>
      </p:sp>
    </p:spTree>
    <p:extLst>
      <p:ext uri="{BB962C8B-B14F-4D97-AF65-F5344CB8AC3E}">
        <p14:creationId xmlns:p14="http://schemas.microsoft.com/office/powerpoint/2010/main" val="2449865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DD6B1-C727-44E8-B451-CEC4C99A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5D6EB-381A-4A18-988C-CA471BDC8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R1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More investigation</a:t>
            </a:r>
            <a:endParaRPr lang="th-TH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0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24961-723F-4385-8787-308F3C6FF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Investigations</a:t>
            </a:r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0BEFA-8285-4E58-A750-F9BC7626F1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39" t="43865" r="15507" b="34879"/>
          <a:stretch/>
        </p:blipFill>
        <p:spPr>
          <a:xfrm>
            <a:off x="2305878" y="2093842"/>
            <a:ext cx="7699513" cy="339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71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24961-723F-4385-8787-308F3C6FF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Investigations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17A4B-C883-4878-ADE4-003EEE8C9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6314173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CTA aorta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 Atherosclerosis of aorta and its branches.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/>
                </a:solidFill>
              </a:rPr>
              <a:t>Calcified aortic root and mitral valve, compatible with history of valvular disease.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C00000"/>
                </a:solidFill>
              </a:rPr>
              <a:t>The bilateral common iliac arteries and Rt internal iliac artery show mild calcification</a:t>
            </a:r>
            <a:r>
              <a:rPr lang="en-US" sz="2600" dirty="0">
                <a:solidFill>
                  <a:schemeClr val="tx1"/>
                </a:solidFill>
              </a:rPr>
              <a:t>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49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7490-B67A-4E29-8DD4-65CA476B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59DFA-C824-411E-A4A5-465446AE2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R1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Problem list</a:t>
            </a:r>
            <a:endParaRPr lang="th-TH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971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EC257-444E-4938-90B5-4C339060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Case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F4692-3C03-4ACD-9BAE-6D5EF58B5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Case : </a:t>
            </a:r>
            <a:r>
              <a:rPr lang="th-TH" sz="3200" dirty="0">
                <a:solidFill>
                  <a:schemeClr val="tx1"/>
                </a:solidFill>
              </a:rPr>
              <a:t>ผู้ป่วยหญิง  อายุ </a:t>
            </a:r>
            <a:r>
              <a:rPr lang="en-US" sz="3200" dirty="0">
                <a:solidFill>
                  <a:schemeClr val="tx1"/>
                </a:solidFill>
              </a:rPr>
              <a:t>80 </a:t>
            </a:r>
            <a:r>
              <a:rPr lang="th-TH" sz="3200" dirty="0">
                <a:solidFill>
                  <a:schemeClr val="tx1"/>
                </a:solidFill>
              </a:rPr>
              <a:t>ปี</a:t>
            </a:r>
          </a:p>
          <a:p>
            <a:r>
              <a:rPr lang="en-US" sz="3200" dirty="0">
                <a:solidFill>
                  <a:schemeClr val="tx1"/>
                </a:solidFill>
              </a:rPr>
              <a:t>Diagnosis : severe AS</a:t>
            </a:r>
          </a:p>
          <a:p>
            <a:r>
              <a:rPr lang="en-US" sz="3200" dirty="0">
                <a:solidFill>
                  <a:schemeClr val="tx1"/>
                </a:solidFill>
              </a:rPr>
              <a:t>Operation : transcatheter aortic valve implantation (TAVI).</a:t>
            </a:r>
            <a:endParaRPr lang="th-TH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704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79DC2-6FE5-4FCF-BA52-C5484F44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Problem list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C1849-E9E3-403A-87BC-DAE56A5D4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80 years-old Thai female diagnosis severe AS, set OR for TAVI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U/D HT, DLP, DM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Aging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ASA III</a:t>
            </a:r>
            <a:endParaRPr lang="th-TH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08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FC308-D88D-4F17-9CD7-9013012E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TAVI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DED0C-DE6B-47ED-95B5-808EF26E1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rgbClr val="C00000"/>
                </a:solidFill>
              </a:rPr>
              <a:t>Less invasive technique </a:t>
            </a:r>
            <a:r>
              <a:rPr lang="en-US" sz="2800" dirty="0">
                <a:solidFill>
                  <a:schemeClr val="tx1"/>
                </a:solidFill>
              </a:rPr>
              <a:t>for treatment of severe aortic stenosis with long and short-term benefits respectively.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Often preferred in patients deemed to be of </a:t>
            </a:r>
            <a:r>
              <a:rPr lang="en-US" sz="2800" dirty="0">
                <a:solidFill>
                  <a:srgbClr val="C00000"/>
                </a:solidFill>
              </a:rPr>
              <a:t>high operative risk or where open surgery is contraindicated. </a:t>
            </a:r>
            <a:endParaRPr lang="th-TH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99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DDCAE-086A-4623-993C-B8E665646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TAVI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73EB6-FE11-45AB-B926-BD99855D8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C00000"/>
                </a:solidFill>
              </a:rPr>
              <a:t> PROCEDURAL PLAN : Trans-femoral</a:t>
            </a:r>
            <a:endParaRPr lang="th-TH" sz="28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2E910-2D50-4077-8EA9-FF63E762B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108"/>
          <a:stretch/>
        </p:blipFill>
        <p:spPr>
          <a:xfrm>
            <a:off x="1097280" y="2438400"/>
            <a:ext cx="5059680" cy="35390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46F96F-D525-4132-9303-8F6B9BD8BBF0}"/>
              </a:ext>
            </a:extLst>
          </p:cNvPr>
          <p:cNvSpPr txBox="1"/>
          <p:nvPr/>
        </p:nvSpPr>
        <p:spPr>
          <a:xfrm>
            <a:off x="6506817" y="2775163"/>
            <a:ext cx="46488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Trans-femoral is least invasive and most common approach.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Adequate </a:t>
            </a:r>
            <a:r>
              <a:rPr lang="en-US" sz="2400" dirty="0">
                <a:solidFill>
                  <a:srgbClr val="C00000"/>
                </a:solidFill>
              </a:rPr>
              <a:t>iliofemoral vessel sizes above or equal to 7 mm </a:t>
            </a:r>
            <a:r>
              <a:rPr lang="en-US" sz="2400" dirty="0"/>
              <a:t>with minimal calcification and tortuosity are required.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4278738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29030-E3EF-440A-BF3A-204310A0B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TAVI</a:t>
            </a: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F0F56E4-03D5-4162-AEC2-94B99BC7E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7280" y="2482082"/>
            <a:ext cx="4322195" cy="380642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DD9450-A2D0-42ED-83C2-AEA338B8082D}"/>
              </a:ext>
            </a:extLst>
          </p:cNvPr>
          <p:cNvSpPr txBox="1"/>
          <p:nvPr/>
        </p:nvSpPr>
        <p:spPr>
          <a:xfrm>
            <a:off x="5710990" y="2480725"/>
            <a:ext cx="56371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Valve delivery distance, including the catheter, is shorter.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Improves control at deployment with more accurate positioning.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Reduce incidence of paravalvular leak and complete heart block.</a:t>
            </a:r>
            <a:endParaRPr lang="th-TH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318D-EDD2-4E64-B7A9-33A0688D709E}"/>
              </a:ext>
            </a:extLst>
          </p:cNvPr>
          <p:cNvSpPr txBox="1"/>
          <p:nvPr/>
        </p:nvSpPr>
        <p:spPr>
          <a:xfrm>
            <a:off x="1097280" y="1848111"/>
            <a:ext cx="713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C00000"/>
                </a:solidFill>
              </a:rPr>
              <a:t> PROCEDURAL PLAN : Trans-subclavian</a:t>
            </a:r>
            <a:endParaRPr lang="th-TH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6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79579-4D89-4E0F-9EA2-CE2CA369C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TAVI</a:t>
            </a: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8B9B87-1F6A-4FEE-B507-15E0A77CD2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4392" t="29555" r="11694" b="22671"/>
          <a:stretch/>
        </p:blipFill>
        <p:spPr>
          <a:xfrm>
            <a:off x="1164372" y="2260580"/>
            <a:ext cx="4273901" cy="370708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DE032F-D7AB-4DA4-8653-3AB3BA9BFC56}"/>
              </a:ext>
            </a:extLst>
          </p:cNvPr>
          <p:cNvSpPr txBox="1"/>
          <p:nvPr/>
        </p:nvSpPr>
        <p:spPr>
          <a:xfrm>
            <a:off x="5694947" y="2812317"/>
            <a:ext cx="5085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more invasive, using an upper J shaped mini sternotomy.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Indications are diseased iliofemoral access or unsuitability for trans-apical. </a:t>
            </a:r>
            <a:endParaRPr lang="th-TH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DDF2CF-3F86-49FD-9AD7-797E4D144ABC}"/>
              </a:ext>
            </a:extLst>
          </p:cNvPr>
          <p:cNvSpPr txBox="1"/>
          <p:nvPr/>
        </p:nvSpPr>
        <p:spPr>
          <a:xfrm>
            <a:off x="1164372" y="1770690"/>
            <a:ext cx="590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C00000"/>
                </a:solidFill>
              </a:rPr>
              <a:t>PROCEDURAL PLAN : Trans-aortic</a:t>
            </a:r>
            <a:endParaRPr lang="th-TH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86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94CD9-1A5A-4327-91D6-565B07C61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TAVI</a:t>
            </a: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62E8FA-988A-4845-A8F7-087A9B14F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702" b="12302"/>
          <a:stretch/>
        </p:blipFill>
        <p:spPr>
          <a:xfrm>
            <a:off x="1097279" y="2384103"/>
            <a:ext cx="4774131" cy="32466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374E5F-7116-407A-892F-E2158DE6F506}"/>
              </a:ext>
            </a:extLst>
          </p:cNvPr>
          <p:cNvSpPr txBox="1"/>
          <p:nvPr/>
        </p:nvSpPr>
        <p:spPr>
          <a:xfrm>
            <a:off x="6352675" y="2812317"/>
            <a:ext cx="47420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Trans-apical is most invasive.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Risks such as atrial rupture, peri-operative bleeding and respiratory complications from thoracotomy increase significantly.</a:t>
            </a:r>
            <a:endParaRPr lang="th-TH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D705F-F679-4C5B-AD2F-10B21EF59A92}"/>
              </a:ext>
            </a:extLst>
          </p:cNvPr>
          <p:cNvSpPr txBox="1"/>
          <p:nvPr/>
        </p:nvSpPr>
        <p:spPr>
          <a:xfrm>
            <a:off x="1097279" y="1860884"/>
            <a:ext cx="5431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C00000"/>
                </a:solidFill>
              </a:rPr>
              <a:t>PROCEDURAL PLAN : Trans-apical</a:t>
            </a:r>
            <a:endParaRPr lang="th-TH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2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59DFA-C824-411E-A4A5-465446AE2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R2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Preoperative evaluation</a:t>
            </a:r>
            <a:endParaRPr lang="th-TH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6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7F6C9-42DC-4579-9EA6-07DE59029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E8DEF-9E69-458F-883C-5AF2DFF96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Clinical evaluation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Symptom evaluation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Surgical risk scoring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Comorbidity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2800" dirty="0">
                <a:solidFill>
                  <a:schemeClr val="tx1"/>
                </a:solidFill>
              </a:rPr>
              <a:t>Anatomical evaluation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determine the annular size and approach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51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B917-F860-4B63-8FD6-6414426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682724-64AC-47DE-9598-A17A278AD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119" t="17888" r="17702" b="49043"/>
          <a:stretch/>
        </p:blipFill>
        <p:spPr>
          <a:xfrm>
            <a:off x="2326105" y="1842052"/>
            <a:ext cx="7234990" cy="4412974"/>
          </a:xfrm>
        </p:spPr>
      </p:pic>
    </p:spTree>
    <p:extLst>
      <p:ext uri="{BB962C8B-B14F-4D97-AF65-F5344CB8AC3E}">
        <p14:creationId xmlns:p14="http://schemas.microsoft.com/office/powerpoint/2010/main" val="27397263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AB917-F860-4B63-8FD6-64144266F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3D5E6-36B4-4A1A-AC9E-CE73E357B9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Severity of the cardiac disease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Cardiac reserve : NYHA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Chest pain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Syncope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Congestive heart failure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Cardiac dysrhythmia</a:t>
            </a:r>
          </a:p>
        </p:txBody>
      </p:sp>
    </p:spTree>
    <p:extLst>
      <p:ext uri="{BB962C8B-B14F-4D97-AF65-F5344CB8AC3E}">
        <p14:creationId xmlns:p14="http://schemas.microsoft.com/office/powerpoint/2010/main" val="3720360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EB079-5AC5-423C-A894-280EEB3F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5EC97-724F-4B71-AFCC-E02937678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R1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More history</a:t>
            </a:r>
            <a:endParaRPr lang="th-TH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6046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456FD-F84F-47B8-832D-8531E550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BC889-1E3D-4E95-B264-AC95AEC7A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 Cardiovascular evaluation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EKG : LVH, arrhythmia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CXR : cardiomegaly, pulmonary edema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Echocardiography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Normal AVA 2.6-3.5 cm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&lt; 1 cm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significant obstruction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&lt; 0.7 cm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severe AS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Systolic pressure gradient &gt; 50 mmHg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AVA &lt; 0.4 cm</a:t>
            </a:r>
            <a:r>
              <a:rPr lang="en-US" sz="2000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17F62B89-EB23-4A28-BC61-59A96EDFC27B}"/>
              </a:ext>
            </a:extLst>
          </p:cNvPr>
          <p:cNvSpPr/>
          <p:nvPr/>
        </p:nvSpPr>
        <p:spPr>
          <a:xfrm>
            <a:off x="5963478" y="4569643"/>
            <a:ext cx="318052" cy="717974"/>
          </a:xfrm>
          <a:prstGeom prst="righ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B31793-A5C5-4604-8A71-9389B0911050}"/>
              </a:ext>
            </a:extLst>
          </p:cNvPr>
          <p:cNvSpPr/>
          <p:nvPr/>
        </p:nvSpPr>
        <p:spPr>
          <a:xfrm>
            <a:off x="6679095" y="4456999"/>
            <a:ext cx="2610678" cy="94326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Critical outflow obstruction</a:t>
            </a:r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66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01ED7-C1DC-477C-B3D2-281923417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470B7A-7ADC-4082-9B66-878ADFB89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99" t="18070" r="28131" b="61769"/>
          <a:stretch/>
        </p:blipFill>
        <p:spPr>
          <a:xfrm>
            <a:off x="1036320" y="1411706"/>
            <a:ext cx="10119360" cy="4572000"/>
          </a:xfrm>
        </p:spPr>
      </p:pic>
    </p:spTree>
    <p:extLst>
      <p:ext uri="{BB962C8B-B14F-4D97-AF65-F5344CB8AC3E}">
        <p14:creationId xmlns:p14="http://schemas.microsoft.com/office/powerpoint/2010/main" val="1442596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DA5D-8876-40EC-A772-BACB1C42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C1F336-B032-4CD7-A8D4-9190884F2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099" t="60979" r="28131" b="16243"/>
          <a:stretch/>
        </p:blipFill>
        <p:spPr>
          <a:xfrm>
            <a:off x="1097280" y="1219200"/>
            <a:ext cx="10180320" cy="4828674"/>
          </a:xfrm>
        </p:spPr>
      </p:pic>
    </p:spTree>
    <p:extLst>
      <p:ext uri="{BB962C8B-B14F-4D97-AF65-F5344CB8AC3E}">
        <p14:creationId xmlns:p14="http://schemas.microsoft.com/office/powerpoint/2010/main" val="1645165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DA5D-8876-40EC-A772-BACB1C422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C1F336-B032-4CD7-A8D4-9190884F2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099" t="83757" r="28131" b="8758"/>
          <a:stretch/>
        </p:blipFill>
        <p:spPr>
          <a:xfrm>
            <a:off x="1097281" y="2085473"/>
            <a:ext cx="9939688" cy="2229853"/>
          </a:xfrm>
        </p:spPr>
      </p:pic>
    </p:spTree>
    <p:extLst>
      <p:ext uri="{BB962C8B-B14F-4D97-AF65-F5344CB8AC3E}">
        <p14:creationId xmlns:p14="http://schemas.microsoft.com/office/powerpoint/2010/main" val="18200396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7FC6-D804-4918-B871-5D27685BF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32BFB-7FBB-44B9-BB27-A00569E44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Surgical risk scoring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tx1"/>
                </a:solidFill>
              </a:rPr>
              <a:t> patient is considered high-risk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chemeClr val="tx1"/>
                </a:solidFill>
              </a:rPr>
              <a:t>EuroSCORE</a:t>
            </a:r>
            <a:r>
              <a:rPr lang="en-US" sz="2000" dirty="0">
                <a:solidFill>
                  <a:schemeClr val="tx1"/>
                </a:solidFill>
              </a:rPr>
              <a:t> is &gt;20%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000" dirty="0" err="1">
                <a:solidFill>
                  <a:schemeClr val="tx1"/>
                </a:solidFill>
              </a:rPr>
              <a:t>EuroSCORE</a:t>
            </a:r>
            <a:r>
              <a:rPr lang="en-US" sz="2000" dirty="0">
                <a:solidFill>
                  <a:schemeClr val="tx1"/>
                </a:solidFill>
              </a:rPr>
              <a:t> II is &gt;10% </a:t>
            </a:r>
          </a:p>
          <a:p>
            <a:pPr lvl="2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STS score is &gt;10%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Patients are selected for TAVI based on clinical judgement and risk assessed by a multidisciplinary team of </a:t>
            </a:r>
            <a:r>
              <a:rPr lang="en-US" sz="2800" dirty="0">
                <a:solidFill>
                  <a:srgbClr val="C00000"/>
                </a:solidFill>
              </a:rPr>
              <a:t>cardiologist, cardiothoracic surgeon and anesthesiologist. </a:t>
            </a:r>
            <a:endParaRPr lang="th-TH" sz="28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395652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A9FFA-F8C5-41AE-AFC6-7D62A9DD9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58641F-473A-44A6-9F51-14F95673A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531" b="25323"/>
          <a:stretch/>
        </p:blipFill>
        <p:spPr>
          <a:xfrm>
            <a:off x="1404729" y="1895061"/>
            <a:ext cx="4240697" cy="42539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0587B2-D29B-496C-BCB2-47F64C9DB6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79" b="4179"/>
          <a:stretch/>
        </p:blipFill>
        <p:spPr>
          <a:xfrm>
            <a:off x="6957396" y="1868557"/>
            <a:ext cx="3829875" cy="425394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6ECCB2-F8EE-49FD-ABF0-7E068CBED76B}"/>
              </a:ext>
            </a:extLst>
          </p:cNvPr>
          <p:cNvSpPr/>
          <p:nvPr/>
        </p:nvSpPr>
        <p:spPr>
          <a:xfrm>
            <a:off x="5344599" y="5120642"/>
            <a:ext cx="1563761" cy="76332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2.56%</a:t>
            </a:r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11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ED1E8-C4CE-47E2-BB6B-535B45C64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EA1E1-4FC3-4C48-A073-5E835265F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Comorbidity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impaired ventricular function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pulmonary hypertension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significant mitral or tricuspid regurgitation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significant coronary artery disease with incomplete revascularization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chronic obstructive pulmonary disease (COPD)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acute/ chronic kidney disease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836D5FE-C881-4350-AC2B-728BFFA9B103}"/>
              </a:ext>
            </a:extLst>
          </p:cNvPr>
          <p:cNvSpPr/>
          <p:nvPr/>
        </p:nvSpPr>
        <p:spPr>
          <a:xfrm>
            <a:off x="6416841" y="4262388"/>
            <a:ext cx="4957011" cy="17165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high risk of intraprocedural instability</a:t>
            </a:r>
            <a:endParaRPr lang="th-TH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360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9BCFA-AF72-476D-8B99-9E067B54C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D3C63-8459-4596-975F-A2F271303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Patients with severe symptomatic AS and high comorbidity </a:t>
            </a:r>
            <a:r>
              <a:rPr lang="en-US" sz="2400" dirty="0">
                <a:solidFill>
                  <a:srgbClr val="C00000"/>
                </a:solidFill>
              </a:rPr>
              <a:t>(</a:t>
            </a:r>
            <a:r>
              <a:rPr lang="en-US" sz="2400" dirty="0" err="1">
                <a:solidFill>
                  <a:srgbClr val="C00000"/>
                </a:solidFill>
              </a:rPr>
              <a:t>Charlson</a:t>
            </a:r>
            <a:r>
              <a:rPr lang="en-US" sz="2400" dirty="0">
                <a:solidFill>
                  <a:srgbClr val="C00000"/>
                </a:solidFill>
              </a:rPr>
              <a:t> index ≥5) </a:t>
            </a:r>
            <a:r>
              <a:rPr lang="en-US" sz="2400" dirty="0">
                <a:solidFill>
                  <a:schemeClr val="tx1"/>
                </a:solidFill>
              </a:rPr>
              <a:t>have a poor prognosis in the short term and do not seem to benefit from interventional treatment. </a:t>
            </a:r>
            <a:endParaRPr lang="th-TH" sz="24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A7CA04-0429-4D5B-B13F-6BBDB0791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77" t="68937" r="38987" b="10707"/>
          <a:stretch/>
        </p:blipFill>
        <p:spPr>
          <a:xfrm>
            <a:off x="1732548" y="3606800"/>
            <a:ext cx="8678778" cy="183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16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5C678-6B55-42C7-8B30-6A8581864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FB052-6B77-46F8-B199-B6BE61802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 </a:t>
            </a:r>
            <a:r>
              <a:rPr lang="en-US" sz="2800" dirty="0">
                <a:solidFill>
                  <a:schemeClr val="tx1"/>
                </a:solidFill>
              </a:rPr>
              <a:t>Anatomical evaluation</a:t>
            </a:r>
          </a:p>
          <a:p>
            <a:pPr lvl="5">
              <a:buFont typeface="Wingdings" panose="05000000000000000000" pitchFamily="2" charset="2"/>
              <a:buChar char="q"/>
            </a:pPr>
            <a:r>
              <a:rPr lang="en-US" sz="2000" dirty="0"/>
              <a:t> </a:t>
            </a:r>
            <a:r>
              <a:rPr lang="en-US" sz="2000" dirty="0">
                <a:solidFill>
                  <a:schemeClr val="tx1"/>
                </a:solidFill>
              </a:rPr>
              <a:t>Arterial vasculature</a:t>
            </a:r>
          </a:p>
          <a:p>
            <a:pPr lvl="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minimal diameter </a:t>
            </a:r>
            <a:r>
              <a:rPr lang="en-US" sz="2000" dirty="0">
                <a:solidFill>
                  <a:srgbClr val="C00000"/>
                </a:solidFill>
              </a:rPr>
              <a:t>larger than 6 mm </a:t>
            </a:r>
            <a:r>
              <a:rPr lang="en-US" sz="2000" dirty="0">
                <a:solidFill>
                  <a:schemeClr val="tx1"/>
                </a:solidFill>
              </a:rPr>
              <a:t>is necessary.</a:t>
            </a:r>
          </a:p>
          <a:p>
            <a:pPr lvl="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calcium distribution in the artery. </a:t>
            </a:r>
          </a:p>
          <a:p>
            <a:pPr lvl="4"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567321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5C678-6B55-42C7-8B30-6A8581864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evaluation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FB052-6B77-46F8-B199-B6BE61802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 </a:t>
            </a:r>
            <a:r>
              <a:rPr lang="en-US" sz="2800" dirty="0">
                <a:solidFill>
                  <a:schemeClr val="tx1"/>
                </a:solidFill>
              </a:rPr>
              <a:t>Anatomical evaluation</a:t>
            </a:r>
          </a:p>
          <a:p>
            <a:pPr lvl="5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</a:rPr>
              <a:t> Aortic valve complex</a:t>
            </a:r>
          </a:p>
          <a:p>
            <a:pPr lvl="6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evaluation of annular size</a:t>
            </a:r>
          </a:p>
          <a:p>
            <a:pPr lvl="4"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11C45-ADC6-4723-9893-82F034D4E6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1" t="34484" b="31832"/>
          <a:stretch/>
        </p:blipFill>
        <p:spPr>
          <a:xfrm>
            <a:off x="1524000" y="3208420"/>
            <a:ext cx="8871284" cy="245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2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6A9BA-58C5-4BE9-97C1-43A4B4B0B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Case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F08E1-4216-4325-87C1-F934DB5F7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CC : </a:t>
            </a:r>
            <a:r>
              <a:rPr lang="th-TH" sz="2800" dirty="0">
                <a:solidFill>
                  <a:schemeClr val="tx1"/>
                </a:solidFill>
              </a:rPr>
              <a:t>แพทย์นัดมาผ่าตัด</a:t>
            </a:r>
          </a:p>
          <a:p>
            <a:r>
              <a:rPr lang="en-US" sz="2800" dirty="0">
                <a:solidFill>
                  <a:schemeClr val="tx1"/>
                </a:solidFill>
              </a:rPr>
              <a:t>PI : Known case severe AS </a:t>
            </a:r>
            <a:r>
              <a:rPr lang="th-TH" sz="2800" dirty="0">
                <a:solidFill>
                  <a:schemeClr val="tx1"/>
                </a:solidFill>
              </a:rPr>
              <a:t>รักษาต่อเนื่องที่ รพ เอกชน</a:t>
            </a:r>
          </a:p>
          <a:p>
            <a:r>
              <a:rPr lang="th-TH" sz="2800" dirty="0">
                <a:solidFill>
                  <a:schemeClr val="tx1"/>
                </a:solidFill>
              </a:rPr>
              <a:t>        </a:t>
            </a:r>
            <a:r>
              <a:rPr lang="en-US" sz="2800" dirty="0">
                <a:solidFill>
                  <a:schemeClr val="tx1"/>
                </a:solidFill>
              </a:rPr>
              <a:t>- 1 </a:t>
            </a:r>
            <a:r>
              <a:rPr lang="th-TH" sz="2800" dirty="0">
                <a:solidFill>
                  <a:schemeClr val="tx1"/>
                </a:solidFill>
              </a:rPr>
              <a:t>ปี เหนื่อยง่ายขึ้นขณะออกแรง ทำกิจวัตรประจำวันได้ตามปกติ ไม่มีอาการเจ็บแน่นหน้าอก ไม่มีประวัติวูบหรือหมดสติ นอนราบได้ ไม่มีแขนขาบวม</a:t>
            </a:r>
          </a:p>
          <a:p>
            <a:r>
              <a:rPr lang="th-TH" sz="2800" dirty="0">
                <a:solidFill>
                  <a:schemeClr val="tx1"/>
                </a:solidFill>
              </a:rPr>
              <a:t>       </a:t>
            </a:r>
            <a:r>
              <a:rPr lang="en-US" sz="2800" dirty="0">
                <a:solidFill>
                  <a:schemeClr val="tx1"/>
                </a:solidFill>
              </a:rPr>
              <a:t>- U/D : HT, DM, DLD</a:t>
            </a:r>
            <a:endParaRPr lang="th-TH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070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7490-B67A-4E29-8DD4-65CA476B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59DFA-C824-411E-A4A5-465446AE2B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R2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Preoperative preparation &amp; premedication</a:t>
            </a:r>
            <a:endParaRPr lang="th-TH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57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23A83-574D-4B78-825B-6FF539A3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Preoperative preparation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B324-2C25-4B56-9061-B4B90D8E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NPO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Informed consent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Warm IV fluid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NSS 1000 ml iv 60 ml/</a:t>
            </a:r>
            <a:r>
              <a:rPr lang="en-US" sz="2200" dirty="0" err="1">
                <a:solidFill>
                  <a:schemeClr val="tx1"/>
                </a:solidFill>
              </a:rPr>
              <a:t>hr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Warmer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Large bore IV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Blood component (PRC 4U, FFP 4U, </a:t>
            </a:r>
            <a:r>
              <a:rPr lang="en-US" sz="2200" dirty="0" err="1">
                <a:solidFill>
                  <a:schemeClr val="tx1"/>
                </a:solidFill>
              </a:rPr>
              <a:t>Plt</a:t>
            </a:r>
            <a:r>
              <a:rPr lang="en-US" sz="2200" dirty="0">
                <a:solidFill>
                  <a:schemeClr val="tx1"/>
                </a:solidFill>
              </a:rPr>
              <a:t> 4U)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Prepare for A-line, C-line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 Post operative ICU</a:t>
            </a:r>
            <a:endParaRPr lang="th-TH" sz="22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E895F-A763-466D-82D2-24A6C6C8E404}"/>
              </a:ext>
            </a:extLst>
          </p:cNvPr>
          <p:cNvSpPr txBox="1"/>
          <p:nvPr/>
        </p:nvSpPr>
        <p:spPr>
          <a:xfrm>
            <a:off x="6240379" y="1876926"/>
            <a:ext cx="49153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Operating room : Hybrid, position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Communication with multidisciplinary team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Pace maker (x 2)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Intraoperative TEE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Radiation protection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Standby defibrillator, bypass pump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Medication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Drug for blunt hemodynamic : esmolol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Vasopressor : </a:t>
            </a:r>
            <a:r>
              <a:rPr lang="en-US" sz="2200" dirty="0" err="1"/>
              <a:t>levophed</a:t>
            </a:r>
            <a:endParaRPr lang="en-US" sz="2200" dirty="0"/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Anticoagulant &amp; reverse : heparin, protamine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9750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C02E-C910-4452-9674-D15F2F731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Premedication 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43051-C30C-4C6D-AA91-C0B993C02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Continue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ASA (81) 1*1 </a:t>
            </a:r>
            <a:r>
              <a:rPr lang="en-US" sz="2800" dirty="0" err="1">
                <a:solidFill>
                  <a:schemeClr val="tx1"/>
                </a:solidFill>
              </a:rPr>
              <a:t>opc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tx1"/>
                </a:solidFill>
              </a:rPr>
              <a:t>Manidipine</a:t>
            </a:r>
            <a:r>
              <a:rPr lang="en-US" sz="2800" dirty="0">
                <a:solidFill>
                  <a:schemeClr val="tx1"/>
                </a:solidFill>
              </a:rPr>
              <a:t> (10) 1x1 </a:t>
            </a:r>
            <a:r>
              <a:rPr lang="en-US" sz="2800" dirty="0" err="1">
                <a:solidFill>
                  <a:schemeClr val="tx1"/>
                </a:solidFill>
              </a:rPr>
              <a:t>opc</a:t>
            </a: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3954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6047-A868-4202-BE2D-78DEF0195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Intraoperative management 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AB2433-9937-4E9C-82B6-207F9B02E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4652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DD6B1-C727-44E8-B451-CEC4C99A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5D6EB-381A-4A18-988C-CA471BDC8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R3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Choice of anesthesia</a:t>
            </a:r>
            <a:endParaRPr lang="th-TH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48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5A2C0-3A41-4067-B1A0-6D4A9FCA3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Choice of anesthesia</a:t>
            </a:r>
            <a:endParaRPr lang="th-TH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ED1764-4C95-47FE-928F-AD982E1E8D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5772337"/>
              </p:ext>
            </p:extLst>
          </p:nvPr>
        </p:nvGraphicFramePr>
        <p:xfrm>
          <a:off x="1096963" y="2000183"/>
          <a:ext cx="10058400" cy="357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058">
                  <a:extLst>
                    <a:ext uri="{9D8B030D-6E8A-4147-A177-3AD203B41FA5}">
                      <a16:colId xmlns:a16="http://schemas.microsoft.com/office/drawing/2014/main" val="1227824864"/>
                    </a:ext>
                  </a:extLst>
                </a:gridCol>
                <a:gridCol w="3984542">
                  <a:extLst>
                    <a:ext uri="{9D8B030D-6E8A-4147-A177-3AD203B41FA5}">
                      <a16:colId xmlns:a16="http://schemas.microsoft.com/office/drawing/2014/main" val="357098526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069041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th-T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Advantage</a:t>
                      </a:r>
                      <a:endParaRPr lang="th-T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Disadvantage</a:t>
                      </a:r>
                      <a:endParaRPr lang="th-TH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2530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Control airway/ ventilation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Real time TEE information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Muscle relaxant used, easy breath holding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Patient comfort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Side effect of GA agent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Time to establish anesthetic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Cannot assess neuro sign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4224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Conscious sedation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Awake patient (continuous neurologic status)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Avoid hemodynamic instability associated with anesthetic agent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Shorter procedural and recovery times</a:t>
                      </a:r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Potential for over sedation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Less monitoring information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Possible patient movement and discomfort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Conversion to GA</a:t>
                      </a:r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094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3732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E5F1-213A-4D79-A61F-04011E15B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Intraoperative 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29CEE-3E14-4BAD-BD76-96CC56607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Choice of anesthesia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GA with ETT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Position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Supine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Monitoring 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standard : NIBP, EKG, ETCO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, O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sat, Temp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invasive : A-line, C-line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specific : TEE, external defibrillator</a:t>
            </a:r>
            <a:endParaRPr lang="th-T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705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DD6B1-C727-44E8-B451-CEC4C99A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D5D6EB-381A-4A18-988C-CA471BDC8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R3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Anesthetic considerations</a:t>
            </a:r>
            <a:endParaRPr lang="th-TH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924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67A998-DC27-47D0-BB2B-0B80B8F1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Anesthetic considerations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Hemodynamic </a:t>
            </a:r>
            <a:endParaRPr lang="th-TH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509CF-D543-4E31-A05F-FE5660B21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Hemodynamic : use of vasopressors, inotropic agents, pacing and defibrillation.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Initial hemodynamic goals should aim to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1"/>
                </a:solidFill>
              </a:rPr>
              <a:t>optimise</a:t>
            </a:r>
            <a:r>
              <a:rPr lang="en-US" sz="2400" dirty="0">
                <a:solidFill>
                  <a:schemeClr val="tx1"/>
                </a:solidFill>
              </a:rPr>
              <a:t> preload.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maintain systemic vascular resistance.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adequate diastolic time.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Sinus rhythm is ideal, aiming for 80 beats per minute with adequate contractility.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th-TH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246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DC689-0B35-44B4-A3FC-C40C2E9E0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Anesthetic considerations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Hemodynamic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8166D-A10A-48B0-A62F-BD4FD8753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Induction and maintenance : agent of choice depend on the procedural approach and the anesthetist.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minimally invasive procedure.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advanced age.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renal impairment.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reduction in cardiac output.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th-TH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91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6D32-1CCA-43A4-AE79-6AF87C366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Past history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0C1CD-1477-4932-8AD8-277A12954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Current medication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Plavix (75) 1x1 oral pc</a:t>
            </a:r>
          </a:p>
          <a:p>
            <a:pPr lvl="1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</a:rPr>
              <a:t>Azilsartan</a:t>
            </a:r>
            <a:r>
              <a:rPr lang="en-US" sz="2400" dirty="0">
                <a:solidFill>
                  <a:schemeClr val="tx1"/>
                </a:solidFill>
              </a:rPr>
              <a:t> (40) 1x1 oral pc</a:t>
            </a:r>
          </a:p>
          <a:p>
            <a:pPr lvl="1">
              <a:buFontTx/>
              <a:buChar char="-"/>
            </a:pPr>
            <a:r>
              <a:rPr lang="en-US" sz="2400" dirty="0" err="1">
                <a:solidFill>
                  <a:schemeClr val="tx1"/>
                </a:solidFill>
              </a:rPr>
              <a:t>Manidipine</a:t>
            </a:r>
            <a:r>
              <a:rPr lang="en-US" sz="2400" dirty="0">
                <a:solidFill>
                  <a:schemeClr val="tx1"/>
                </a:solidFill>
              </a:rPr>
              <a:t> (10) 1x1 oral pc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Simvastatin (40) 1x1 oral </a:t>
            </a:r>
            <a:r>
              <a:rPr lang="en-US" sz="2400" dirty="0" err="1">
                <a:solidFill>
                  <a:schemeClr val="tx1"/>
                </a:solidFill>
              </a:rPr>
              <a:t>hs</a:t>
            </a:r>
            <a:endParaRPr lang="en-US" sz="2400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Bisoprolol (50) 1x1 oral pc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MFM (500) 1x1 oral pc</a:t>
            </a:r>
          </a:p>
          <a:p>
            <a:pPr lvl="1">
              <a:buFontTx/>
              <a:buChar char="-"/>
            </a:pPr>
            <a:r>
              <a:rPr lang="en-US" sz="2400" dirty="0">
                <a:solidFill>
                  <a:schemeClr val="tx1"/>
                </a:solidFill>
              </a:rPr>
              <a:t>Doxazocin (4) 1x1 oral pc</a:t>
            </a:r>
            <a:endParaRPr lang="th-T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94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22877-F138-4F0F-B8CD-555F2325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Anesthetic considerations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Hemodynamic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24CA-1F13-4079-990C-6FC4466A4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Analgesic requirements are minimal for trans-femoral and moderate for trans-aortic or trans-apical routes.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Maintenance is usually via inhalational agents or TIVA, for rapid recovery and early </a:t>
            </a:r>
            <a:r>
              <a:rPr lang="en-US" sz="2800" dirty="0" err="1">
                <a:solidFill>
                  <a:schemeClr val="tx1"/>
                </a:solidFill>
              </a:rPr>
              <a:t>extubation</a:t>
            </a:r>
            <a:r>
              <a:rPr lang="en-US" sz="2800" dirty="0">
                <a:solidFill>
                  <a:schemeClr val="tx1"/>
                </a:solidFill>
              </a:rPr>
              <a:t>. </a:t>
            </a:r>
            <a:endParaRPr lang="th-TH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163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06E62-7992-4684-B13C-D46CAD477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Anesthetic considerations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Anticoagulation 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0B224-28D8-4EE8-ADE1-2C3168548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Administer heparin 100 u/kg before BAV.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ACT of greater than 250 seconds is usually required.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Patients continue aspirin and clopidogrel pre-procedure depending on clinical requirements.</a:t>
            </a:r>
            <a:endParaRPr lang="th-TH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042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54DB-FCA6-49B8-9A56-9A031E25E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Anesthetic considerations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Monitoring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53A97-AE3F-481D-9ACA-528E2AFB8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Invasive monitoring using TEE (awake patients will have transthoracic echo).</a:t>
            </a:r>
            <a:endParaRPr lang="th-TH" sz="2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33CCA-0C45-4054-AA0C-A63085281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69" t="23745" r="51053" b="55090"/>
          <a:stretch/>
        </p:blipFill>
        <p:spPr>
          <a:xfrm>
            <a:off x="1796714" y="2799597"/>
            <a:ext cx="8999621" cy="30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8526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3A019-A05F-492E-81EE-5CF73717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Anesthetic considerations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Cardiopulmonary bypass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827E3-3B8C-409E-A979-97F14975B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Provision of femoral-femoral cardiopulmonary bypass especially in those patients whose ejection fraction is </a:t>
            </a:r>
            <a:r>
              <a:rPr lang="en-US" sz="2800" dirty="0">
                <a:solidFill>
                  <a:srgbClr val="C00000"/>
                </a:solidFill>
              </a:rPr>
              <a:t>less than 20%.</a:t>
            </a:r>
            <a:endParaRPr lang="th-TH" sz="28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5BE964-2E03-4E77-BCDD-59CCA40D2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322" y="2990535"/>
            <a:ext cx="5454315" cy="28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858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E4918-D7BD-46F6-9980-F03629B06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Anesthetic considerations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Radiation exposure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8E08A-FE15-4978-BCD4-6343F2862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High quality fluoroscopic equipment is used.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All staff should be protected and measures taken to avoid contrast induced kidney injury.</a:t>
            </a:r>
            <a:endParaRPr lang="th-TH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066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DBE44-FB1A-46CA-BFC1-94A1ABA2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Anesthetic considerations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Procedural stages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DBED8-3101-4E98-A18D-37F58CE2F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Pre-deployment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Balloon valvuloplasty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Positioning and deployment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1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Post-deployment</a:t>
            </a:r>
            <a:endParaRPr lang="th-TH" sz="2800" dirty="0">
              <a:solidFill>
                <a:schemeClr val="tx1"/>
              </a:solidFill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05921F9D-E10E-4B04-992C-3F5E43EBBC92}"/>
              </a:ext>
            </a:extLst>
          </p:cNvPr>
          <p:cNvSpPr/>
          <p:nvPr/>
        </p:nvSpPr>
        <p:spPr>
          <a:xfrm>
            <a:off x="4235115" y="1196190"/>
            <a:ext cx="7138737" cy="1803684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Access is gained via the femoral artery with a pigtail catheter. A trans-venous pacing wire is inserted through the femoral vein.</a:t>
            </a:r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7D1FC45C-6C42-4002-BCF8-B0CB7C963213}"/>
              </a:ext>
            </a:extLst>
          </p:cNvPr>
          <p:cNvSpPr/>
          <p:nvPr/>
        </p:nvSpPr>
        <p:spPr>
          <a:xfrm>
            <a:off x="4947385" y="2098032"/>
            <a:ext cx="6426467" cy="1687800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It is performed under rapid ventricular pacing at a rate of 180- 220 beats per minute</a:t>
            </a:r>
            <a:endParaRPr lang="th-TH" sz="2000" dirty="0">
              <a:solidFill>
                <a:schemeClr val="tx1"/>
              </a:solidFill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2FB42A94-A7F9-41A9-AF92-01B10105E334}"/>
              </a:ext>
            </a:extLst>
          </p:cNvPr>
          <p:cNvSpPr/>
          <p:nvPr/>
        </p:nvSpPr>
        <p:spPr>
          <a:xfrm>
            <a:off x="5569819" y="2999875"/>
            <a:ext cx="5804033" cy="1573050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It is performed under RVP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MAP &lt; 50mmHg, PP &lt; 10 mmHg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5A6D8C25-1DB6-41A6-AF5E-8FEC0BE0710A}"/>
              </a:ext>
            </a:extLst>
          </p:cNvPr>
          <p:cNvSpPr/>
          <p:nvPr/>
        </p:nvSpPr>
        <p:spPr>
          <a:xfrm>
            <a:off x="6096000" y="3792801"/>
            <a:ext cx="5277852" cy="1573050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Device position, function and vessels are assessed with angiography. </a:t>
            </a:r>
            <a:endParaRPr lang="th-TH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8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FD826-49A1-4CB0-A885-9E62DF07F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43A6E9-5700-4FB4-AD60-8027151C6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0" t="7281" r="45402" b="6896"/>
          <a:stretch/>
        </p:blipFill>
        <p:spPr>
          <a:xfrm rot="5400000">
            <a:off x="3245844" y="-1861961"/>
            <a:ext cx="5761268" cy="1005840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0D66B21-2B07-4801-891E-ACF47CF67C0A}"/>
              </a:ext>
            </a:extLst>
          </p:cNvPr>
          <p:cNvCxnSpPr/>
          <p:nvPr/>
        </p:nvCxnSpPr>
        <p:spPr>
          <a:xfrm flipH="1">
            <a:off x="2502568" y="1171074"/>
            <a:ext cx="240632" cy="434741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1E7BB88-8D01-4BFF-B080-B344392E41AD}"/>
              </a:ext>
            </a:extLst>
          </p:cNvPr>
          <p:cNvSpPr/>
          <p:nvPr/>
        </p:nvSpPr>
        <p:spPr>
          <a:xfrm>
            <a:off x="1459832" y="286603"/>
            <a:ext cx="4636168" cy="6438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D1C94A-CB3A-4078-810D-8F74B89BD789}"/>
              </a:ext>
            </a:extLst>
          </p:cNvPr>
          <p:cNvSpPr/>
          <p:nvPr/>
        </p:nvSpPr>
        <p:spPr>
          <a:xfrm>
            <a:off x="6384758" y="810126"/>
            <a:ext cx="4636168" cy="50452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At OR 13.00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Standard monitoring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Preoxygenation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Premedication with fentanyl 100 mcg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Induction : propofol 20 + 50 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A-line, 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Intubation : rocuronium 50 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C-line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Maintenance : air:O</a:t>
            </a:r>
            <a:r>
              <a:rPr lang="en-US" sz="2000" baseline="-25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 : Des : 0.5:0.5 : 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BP 160/70 mmHg, HR 90 bpm &gt;&gt; esmolol 20 mg 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Antibiotic : cefazolin 2 gm IV at 13.20</a:t>
            </a:r>
            <a:endParaRPr lang="th-TH" sz="20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Insert TEE probe, external defibrillator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Lab base line : on hand PRC 2 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Start operation at 14.30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h-TH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4A9311-C893-495A-92DA-1033EF25DF59}"/>
              </a:ext>
            </a:extLst>
          </p:cNvPr>
          <p:cNvCxnSpPr>
            <a:cxnSpLocks/>
          </p:cNvCxnSpPr>
          <p:nvPr/>
        </p:nvCxnSpPr>
        <p:spPr>
          <a:xfrm flipH="1">
            <a:off x="4989095" y="1187116"/>
            <a:ext cx="120316" cy="433136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5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E5C3E-814D-4BFA-9C10-CD0EC06F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912621D-5F51-4144-B244-97CFCD3F65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0" t="7281" r="45402" b="6896"/>
          <a:stretch/>
        </p:blipFill>
        <p:spPr>
          <a:xfrm rot="5400000">
            <a:off x="3335286" y="-1951401"/>
            <a:ext cx="5582383" cy="1005839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BC18F5-49B8-4815-AE20-C4538827964B}"/>
              </a:ext>
            </a:extLst>
          </p:cNvPr>
          <p:cNvSpPr/>
          <p:nvPr/>
        </p:nvSpPr>
        <p:spPr>
          <a:xfrm>
            <a:off x="1439333" y="286603"/>
            <a:ext cx="4775200" cy="7024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810139-5105-48BA-9BAC-906BBCCAC1E3}"/>
              </a:ext>
            </a:extLst>
          </p:cNvPr>
          <p:cNvCxnSpPr/>
          <p:nvPr/>
        </p:nvCxnSpPr>
        <p:spPr>
          <a:xfrm flipH="1">
            <a:off x="4995333" y="1253067"/>
            <a:ext cx="118534" cy="413173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637B417-54C5-4B2E-AB33-05BE6EE7D7EA}"/>
              </a:ext>
            </a:extLst>
          </p:cNvPr>
          <p:cNvSpPr/>
          <p:nvPr/>
        </p:nvSpPr>
        <p:spPr>
          <a:xfrm>
            <a:off x="6447143" y="1063986"/>
            <a:ext cx="4385734" cy="2365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Pre-deployment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Access Lt. femoral artery with a pigtail catheter.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 trans-venous pacing wire is inserted through the Lt. femoral vein to RV.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Titrate </a:t>
            </a:r>
            <a:r>
              <a:rPr lang="en-US" sz="2000" dirty="0" err="1">
                <a:solidFill>
                  <a:schemeClr val="tx1"/>
                </a:solidFill>
              </a:rPr>
              <a:t>levophed</a:t>
            </a:r>
            <a:r>
              <a:rPr lang="en-US" sz="2000" dirty="0">
                <a:solidFill>
                  <a:schemeClr val="tx1"/>
                </a:solidFill>
              </a:rPr>
              <a:t> infusion to maintain BP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th-TH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78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E4796-3B55-4B70-9D17-38D3ABF58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Intraoperative period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Pre-deployment</a:t>
            </a:r>
            <a:endParaRPr lang="th-TH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78F6A-D1ED-41A2-B132-2AE450064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BP maintain at baseline.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it is advisable to maintain SBP more than 120 mmHg (MAP more than 75 mmHg) before the start of RVP.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Place pacing catheter and confirm 1:1 capture (VOO)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Rate 180 bpm, output 1mA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Verify MAP &lt; 50 mmHg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Verify pulse pressure &lt; 10 mmHg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Serious problems usually related to the femoral arterial site for the sheathed valve.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Hemorrhage, dissection and vascular rupture are all possible.</a:t>
            </a:r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626641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51644-E842-481A-BEED-C4E800B2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B1C1AA4-9A90-4D91-92B1-EE96AD12C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0" t="7281" r="45402" b="6896"/>
          <a:stretch/>
        </p:blipFill>
        <p:spPr>
          <a:xfrm rot="5400000">
            <a:off x="3335286" y="-1951401"/>
            <a:ext cx="5582383" cy="10058398"/>
          </a:xfr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B8AD977-9338-41FC-BFB0-3E64342AFCC3}"/>
              </a:ext>
            </a:extLst>
          </p:cNvPr>
          <p:cNvCxnSpPr/>
          <p:nvPr/>
        </p:nvCxnSpPr>
        <p:spPr>
          <a:xfrm>
            <a:off x="6811617" y="1245704"/>
            <a:ext cx="0" cy="41081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18F0F18-B99A-4549-B041-F61C453C834B}"/>
              </a:ext>
            </a:extLst>
          </p:cNvPr>
          <p:cNvSpPr/>
          <p:nvPr/>
        </p:nvSpPr>
        <p:spPr>
          <a:xfrm>
            <a:off x="7394710" y="1245704"/>
            <a:ext cx="3564835" cy="16432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BAV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Heparin 70 mg via C-line before BAV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ACT 271 (then q 1 </a:t>
            </a:r>
            <a:r>
              <a:rPr lang="en-US" sz="2000" dirty="0" err="1">
                <a:solidFill>
                  <a:schemeClr val="tx1"/>
                </a:solidFill>
              </a:rPr>
              <a:t>hr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BAV under RVP 180 bpm</a:t>
            </a: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E6C8B1-39AC-436C-A23B-A582CA80CF78}"/>
              </a:ext>
            </a:extLst>
          </p:cNvPr>
          <p:cNvSpPr/>
          <p:nvPr/>
        </p:nvSpPr>
        <p:spPr>
          <a:xfrm>
            <a:off x="1484243" y="286603"/>
            <a:ext cx="4704522" cy="7024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26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F4B59-7C7E-4DE3-8DC8-6780E627E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Past history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3D8B5-415A-47DF-9020-B1D46AD09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tx1"/>
                </a:solidFill>
              </a:rPr>
              <a:t>- no history of drugs or food allergy</a:t>
            </a:r>
          </a:p>
          <a:p>
            <a:r>
              <a:rPr lang="en-US" sz="2800" dirty="0">
                <a:solidFill>
                  <a:schemeClr val="tx1"/>
                </a:solidFill>
              </a:rPr>
              <a:t>- no history of previous surgery</a:t>
            </a:r>
          </a:p>
          <a:p>
            <a:r>
              <a:rPr lang="en-US" sz="2800" dirty="0">
                <a:solidFill>
                  <a:schemeClr val="tx1"/>
                </a:solidFill>
              </a:rPr>
              <a:t>- no history of smoking</a:t>
            </a:r>
          </a:p>
          <a:p>
            <a:r>
              <a:rPr lang="en-US" sz="2800" dirty="0">
                <a:solidFill>
                  <a:schemeClr val="tx1"/>
                </a:solidFill>
              </a:rPr>
              <a:t>- no history of drinking</a:t>
            </a:r>
          </a:p>
          <a:p>
            <a:r>
              <a:rPr lang="en-US" sz="2800" dirty="0">
                <a:solidFill>
                  <a:schemeClr val="tx1"/>
                </a:solidFill>
              </a:rPr>
              <a:t>- Functional class I</a:t>
            </a:r>
          </a:p>
          <a:p>
            <a:r>
              <a:rPr lang="en-US" sz="2800" dirty="0">
                <a:solidFill>
                  <a:schemeClr val="tx1"/>
                </a:solidFill>
              </a:rPr>
              <a:t>- NPO time &gt; 8 </a:t>
            </a:r>
            <a:r>
              <a:rPr lang="en-US" sz="2800" dirty="0" err="1">
                <a:solidFill>
                  <a:schemeClr val="tx1"/>
                </a:solidFill>
              </a:rPr>
              <a:t>hrs</a:t>
            </a:r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882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87AD8-09F3-40E1-B0D2-FF75616CE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Intraoperative period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Balloon valvuloplasty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8DEC9-B27A-4FE9-811A-277832F0C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sz="2400" dirty="0">
                <a:solidFill>
                  <a:schemeClr val="tx1"/>
                </a:solidFill>
              </a:rPr>
              <a:t>Valvuloplasty allows for easier passage of the prosthesis.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It is performed under RVP at a rate of 180- 220 beats per minute.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may induce subsequent arrhythmia and ischemia.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Perform BAV pacing protocol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th-T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8127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C74DF-3DA4-42E6-86A6-73F808EE4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99FB503-B67B-4900-800C-D36189601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0" t="7281" r="45402" b="6896"/>
          <a:stretch/>
        </p:blipFill>
        <p:spPr>
          <a:xfrm rot="5400000">
            <a:off x="3335286" y="-1951401"/>
            <a:ext cx="5582383" cy="1005839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95A8C1-4246-4D92-9F39-1CED3424A127}"/>
              </a:ext>
            </a:extLst>
          </p:cNvPr>
          <p:cNvSpPr/>
          <p:nvPr/>
        </p:nvSpPr>
        <p:spPr>
          <a:xfrm>
            <a:off x="1431235" y="286603"/>
            <a:ext cx="4823791" cy="8398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5E0B66-6EB4-46AB-B218-07C722CEE89C}"/>
              </a:ext>
            </a:extLst>
          </p:cNvPr>
          <p:cNvCxnSpPr/>
          <p:nvPr/>
        </p:nvCxnSpPr>
        <p:spPr>
          <a:xfrm>
            <a:off x="8799443" y="1245704"/>
            <a:ext cx="92766" cy="413467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5A90931-11BF-4CC9-9180-905448A06997}"/>
              </a:ext>
            </a:extLst>
          </p:cNvPr>
          <p:cNvSpPr/>
          <p:nvPr/>
        </p:nvSpPr>
        <p:spPr>
          <a:xfrm>
            <a:off x="5102087" y="1245704"/>
            <a:ext cx="3458817" cy="19745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ACT 241 &gt;&gt; heparin 30 mg via  c-line then ACT 383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Valve deployment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TEE for evaluate LV function, valve position and paravalvular leakage</a:t>
            </a:r>
            <a:endParaRPr lang="th-TH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278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EA58-A40D-4EBC-9510-503CDFF9B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Intraoperative period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3600" b="1" dirty="0">
                <a:solidFill>
                  <a:schemeClr val="tx1"/>
                </a:solidFill>
              </a:rPr>
              <a:t>Positioning and deployment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D3E49-174E-4746-8E83-4DD5BE88E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Deployment devices require RVP to reduce cardiac output to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ensure stable positioning.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prevention of myocardial injury.</a:t>
            </a:r>
          </a:p>
          <a:p>
            <a:pPr>
              <a:buFont typeface="Wingdings" panose="05000000000000000000" pitchFamily="2" charset="2"/>
              <a:buChar char="v"/>
            </a:pPr>
            <a:endParaRPr lang="th-TH" sz="24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D6ADB-A7E3-4242-9578-DB0C36121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22" t="8260" r="23672" b="11353"/>
          <a:stretch/>
        </p:blipFill>
        <p:spPr>
          <a:xfrm rot="5400000">
            <a:off x="3933770" y="1959935"/>
            <a:ext cx="2985987" cy="504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025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08F07-365D-42C2-AF5A-7F947E26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Intraoperative period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Positioning and deployment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3E503-E57C-40D4-999C-BF070CB72C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Problems during this phase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Device </a:t>
            </a:r>
            <a:r>
              <a:rPr lang="en-US" sz="2000" dirty="0" err="1">
                <a:solidFill>
                  <a:schemeClr val="tx1"/>
                </a:solidFill>
              </a:rPr>
              <a:t>embolisation</a:t>
            </a:r>
            <a:r>
              <a:rPr lang="en-US" sz="2000" dirty="0">
                <a:solidFill>
                  <a:schemeClr val="tx1"/>
                </a:solidFill>
              </a:rPr>
              <a:t> into the aorta or LV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Paravalvular regurgitation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Incorrect placement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Coronary ostial obstruction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Arrhythmia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Atrio</a:t>
            </a:r>
            <a:r>
              <a:rPr lang="en-US" sz="2000" dirty="0">
                <a:solidFill>
                  <a:schemeClr val="tx1"/>
                </a:solidFill>
              </a:rPr>
              <a:t>-ventricular block</a:t>
            </a:r>
            <a:endParaRPr lang="en-US" sz="2400" dirty="0">
              <a:solidFill>
                <a:schemeClr val="tx1"/>
              </a:solidFill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8878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C8699-8DB0-4713-8FF3-ED4B64746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Intraoperative period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Post-deployment</a:t>
            </a: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3F31-F73B-4EA5-B0FB-FF8B03CBB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  </a:t>
            </a:r>
            <a:r>
              <a:rPr lang="en-US" sz="2400" dirty="0">
                <a:solidFill>
                  <a:schemeClr val="tx1"/>
                </a:solidFill>
              </a:rPr>
              <a:t>Device position, function and vessels are assessed with angiography. 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Vessels are repaired and the delivery system removed (except transvenous pacing).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afterload on the LV has been reduced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cardiac output is increased                                                  </a:t>
            </a:r>
          </a:p>
          <a:p>
            <a:pPr lvl="2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en-US" sz="2400" dirty="0">
              <a:solidFill>
                <a:schemeClr val="tx1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th-TH" sz="2400" dirty="0">
              <a:solidFill>
                <a:schemeClr val="tx1"/>
              </a:solidFill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0385F60-0ED6-4A88-AA2A-C1A88723117F}"/>
              </a:ext>
            </a:extLst>
          </p:cNvPr>
          <p:cNvSpPr/>
          <p:nvPr/>
        </p:nvSpPr>
        <p:spPr>
          <a:xfrm>
            <a:off x="5864086" y="3660912"/>
            <a:ext cx="463827" cy="6758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65CF17-9910-4E7B-99F6-1764914FBED5}"/>
              </a:ext>
            </a:extLst>
          </p:cNvPr>
          <p:cNvSpPr/>
          <p:nvPr/>
        </p:nvSpPr>
        <p:spPr>
          <a:xfrm>
            <a:off x="6797041" y="3438938"/>
            <a:ext cx="3420386" cy="897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discontinuation of vasopressors</a:t>
            </a:r>
          </a:p>
        </p:txBody>
      </p:sp>
    </p:spTree>
    <p:extLst>
      <p:ext uri="{BB962C8B-B14F-4D97-AF65-F5344CB8AC3E}">
        <p14:creationId xmlns:p14="http://schemas.microsoft.com/office/powerpoint/2010/main" val="28430469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57C3-5CB4-4B26-B24E-A2488B9A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42736D-EA6D-4A1E-9B2A-E76AD1726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90" t="7076" r="46737" b="9029"/>
          <a:stretch/>
        </p:blipFill>
        <p:spPr>
          <a:xfrm rot="5400000">
            <a:off x="3148452" y="-2016361"/>
            <a:ext cx="5547891" cy="10153819"/>
          </a:xfr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8EB2A2E-5118-460E-BE9A-6747D6756783}"/>
              </a:ext>
            </a:extLst>
          </p:cNvPr>
          <p:cNvCxnSpPr/>
          <p:nvPr/>
        </p:nvCxnSpPr>
        <p:spPr>
          <a:xfrm flipH="1">
            <a:off x="2915478" y="1232452"/>
            <a:ext cx="251792" cy="414793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E4300FF-D9B5-4B06-8171-8B80E99C9284}"/>
              </a:ext>
            </a:extLst>
          </p:cNvPr>
          <p:cNvSpPr/>
          <p:nvPr/>
        </p:nvSpPr>
        <p:spPr>
          <a:xfrm>
            <a:off x="4121426" y="1285461"/>
            <a:ext cx="5049078" cy="25576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Operation time 5 </a:t>
            </a:r>
            <a:r>
              <a:rPr lang="en-US" dirty="0" err="1">
                <a:solidFill>
                  <a:schemeClr val="tx1"/>
                </a:solidFill>
              </a:rPr>
              <a:t>hr</a:t>
            </a:r>
            <a:r>
              <a:rPr lang="en-US" dirty="0">
                <a:solidFill>
                  <a:schemeClr val="tx1"/>
                </a:solidFill>
              </a:rPr>
              <a:t> 30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EBL 200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IV : </a:t>
            </a:r>
            <a:r>
              <a:rPr lang="en-US" dirty="0" err="1">
                <a:solidFill>
                  <a:schemeClr val="tx1"/>
                </a:solidFill>
              </a:rPr>
              <a:t>acetar</a:t>
            </a:r>
            <a:r>
              <a:rPr lang="en-US" dirty="0">
                <a:solidFill>
                  <a:schemeClr val="tx1"/>
                </a:solidFill>
              </a:rPr>
              <a:t> 800ml, NSS 200 ml (total 1000 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Urine output 800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Narcotic : fentanyl 125 mcg with titration</a:t>
            </a:r>
            <a:endParaRPr lang="th-TH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Reverse with </a:t>
            </a:r>
            <a:r>
              <a:rPr lang="en-US" dirty="0" err="1">
                <a:solidFill>
                  <a:schemeClr val="tx1"/>
                </a:solidFill>
              </a:rPr>
              <a:t>sugammadex</a:t>
            </a:r>
            <a:r>
              <a:rPr lang="en-US" dirty="0">
                <a:solidFill>
                  <a:schemeClr val="tx1"/>
                </a:solidFill>
              </a:rPr>
              <a:t> 200 mg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Awake </a:t>
            </a:r>
            <a:r>
              <a:rPr lang="en-US" dirty="0" err="1">
                <a:solidFill>
                  <a:schemeClr val="tx1"/>
                </a:solidFill>
              </a:rPr>
              <a:t>extubation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Transfer to ICU CVT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D13704-61C2-4EA2-B204-FE94E48EE269}"/>
              </a:ext>
            </a:extLst>
          </p:cNvPr>
          <p:cNvSpPr/>
          <p:nvPr/>
        </p:nvSpPr>
        <p:spPr>
          <a:xfrm>
            <a:off x="845488" y="286603"/>
            <a:ext cx="4985469" cy="7369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266247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BE700-1C34-45F9-996E-89F2D7317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Post operative complications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9E30A-4869-42DB-AE7F-566C2E964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Cardiac complication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Paravalvular leakage (PVL) is observed in up to 85% post-TAVI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Malposition.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tx1"/>
                </a:solidFill>
              </a:rPr>
              <a:t>Undersizing</a:t>
            </a:r>
            <a:r>
              <a:rPr lang="en-US" sz="1800" dirty="0">
                <a:solidFill>
                  <a:schemeClr val="tx1"/>
                </a:solidFill>
              </a:rPr>
              <a:t> and </a:t>
            </a:r>
            <a:r>
              <a:rPr lang="en-US" sz="1800" dirty="0" err="1">
                <a:solidFill>
                  <a:schemeClr val="tx1"/>
                </a:solidFill>
              </a:rPr>
              <a:t>underexpansion</a:t>
            </a:r>
            <a:r>
              <a:rPr lang="en-US" sz="1800" dirty="0">
                <a:solidFill>
                  <a:schemeClr val="tx1"/>
                </a:solidFill>
              </a:rPr>
              <a:t> of the prosthesis.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Severe calcifications impairing circumferential apposition of the valve frame.</a:t>
            </a:r>
          </a:p>
          <a:p>
            <a:pPr marL="384048" lvl="2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Neurologic complication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 Cerebrovascular events (CVEs) are more frequently observed after TAVI than after SAVR.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 The highest risk occurs immediately after (in the first 24 h) TAVI.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 New-onset AF is increased risk of subacute CVE (1–30 days after TAVI). </a:t>
            </a:r>
          </a:p>
        </p:txBody>
      </p:sp>
    </p:spTree>
    <p:extLst>
      <p:ext uri="{BB962C8B-B14F-4D97-AF65-F5344CB8AC3E}">
        <p14:creationId xmlns:p14="http://schemas.microsoft.com/office/powerpoint/2010/main" val="23388437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B01B4-2236-431A-8BEF-0BB6D35A7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Post operative complications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E2813-CFDE-4489-9BC0-8A10BB72B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tx1"/>
                </a:solidFill>
              </a:rPr>
              <a:t> Renal complication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tx1"/>
                </a:solidFill>
              </a:rPr>
              <a:t>The cause of AKI is probably multifactorial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contrast-agent-induced nephrotoxicity.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renal ischemia owing to calcific/atheromatous embolism of renal arteries.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renal hypoperfusion during hypotensive episodes (rapid ventricular pacing, RVP). </a:t>
            </a:r>
            <a:endParaRPr lang="th-TH" sz="2000" dirty="0">
              <a:solidFill>
                <a:schemeClr val="tx1"/>
              </a:solidFill>
            </a:endParaRP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221316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01142-29A9-4267-9903-7450399B9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Post operative day 1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10C1-AFA2-4403-A7B9-D1C0BF027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 : </a:t>
            </a:r>
            <a:r>
              <a:rPr lang="th-TH" dirty="0">
                <a:solidFill>
                  <a:schemeClr val="tx1"/>
                </a:solidFill>
              </a:rPr>
              <a:t>ตื่นดี ไม่ปวดแผล แผลไม่ซึม ไม่มีแขนขาอ่อนแรง ไม่มีใจสั่น เจ็บคอเล็กน้อย ปัสสาวะออกปกติ</a:t>
            </a:r>
          </a:p>
          <a:p>
            <a:r>
              <a:rPr lang="en-US" dirty="0">
                <a:solidFill>
                  <a:schemeClr val="tx1"/>
                </a:solidFill>
              </a:rPr>
              <a:t>O : v/s 150/70 mmHg, HR 65 bpm, RR 18/min, BT 36.3 ⁰ C</a:t>
            </a:r>
          </a:p>
          <a:p>
            <a:r>
              <a:rPr lang="en-US" dirty="0">
                <a:solidFill>
                  <a:schemeClr val="tx1"/>
                </a:solidFill>
              </a:rPr>
              <a:t>       heart &amp; lung : normal</a:t>
            </a:r>
          </a:p>
          <a:p>
            <a:r>
              <a:rPr lang="en-US" dirty="0">
                <a:solidFill>
                  <a:schemeClr val="tx1"/>
                </a:solidFill>
              </a:rPr>
              <a:t>       neuro : E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V</a:t>
            </a:r>
            <a:r>
              <a:rPr lang="en-US" baseline="-25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baseline="-25000" dirty="0">
                <a:solidFill>
                  <a:schemeClr val="tx1"/>
                </a:solidFill>
              </a:rPr>
              <a:t>6</a:t>
            </a:r>
            <a:r>
              <a:rPr lang="en-US" dirty="0">
                <a:solidFill>
                  <a:schemeClr val="tx1"/>
                </a:solidFill>
              </a:rPr>
              <a:t>, motor grade 5 all.</a:t>
            </a:r>
          </a:p>
          <a:p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 err="1">
                <a:solidFill>
                  <a:schemeClr val="tx1"/>
                </a:solidFill>
              </a:rPr>
              <a:t>ext</a:t>
            </a:r>
            <a:r>
              <a:rPr lang="en-US" dirty="0">
                <a:solidFill>
                  <a:schemeClr val="tx1"/>
                </a:solidFill>
              </a:rPr>
              <a:t> : no active bleeding</a:t>
            </a:r>
          </a:p>
          <a:p>
            <a:r>
              <a:rPr lang="en-US" dirty="0">
                <a:solidFill>
                  <a:schemeClr val="tx1"/>
                </a:solidFill>
              </a:rPr>
              <a:t>       lab : </a:t>
            </a:r>
            <a:r>
              <a:rPr lang="en-US" dirty="0" err="1">
                <a:solidFill>
                  <a:schemeClr val="tx1"/>
                </a:solidFill>
              </a:rPr>
              <a:t>Hct</a:t>
            </a:r>
            <a:r>
              <a:rPr lang="en-US" dirty="0">
                <a:solidFill>
                  <a:schemeClr val="tx1"/>
                </a:solidFill>
              </a:rPr>
              <a:t> 24.4%, BUN/Cr 18/1.3 (base line 1.3) </a:t>
            </a:r>
          </a:p>
          <a:p>
            <a:pPr marL="201168" lvl="1" indent="0" algn="r">
              <a:buNone/>
            </a:pPr>
            <a:endParaRPr lang="th-TH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755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33560-03E2-46EC-AACD-3BDD7BBA4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Post operative day 1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EE500-DFA3-4345-8A44-E76760C1A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 + P : severe AS s/p TAVI day 1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</a:t>
            </a:r>
            <a:r>
              <a:rPr lang="en-US" sz="2400" dirty="0" err="1">
                <a:solidFill>
                  <a:schemeClr val="tx1"/>
                </a:solidFill>
              </a:rPr>
              <a:t>prc</a:t>
            </a:r>
            <a:r>
              <a:rPr lang="en-US" sz="2400" dirty="0">
                <a:solidFill>
                  <a:schemeClr val="tx1"/>
                </a:solidFill>
              </a:rPr>
              <a:t> 2 u drip in 3 </a:t>
            </a:r>
            <a:r>
              <a:rPr lang="en-US" sz="2400" dirty="0" err="1">
                <a:solidFill>
                  <a:schemeClr val="tx1"/>
                </a:solidFill>
              </a:rPr>
              <a:t>hr</a:t>
            </a:r>
            <a:r>
              <a:rPr lang="en-US" sz="2400" dirty="0">
                <a:solidFill>
                  <a:schemeClr val="tx1"/>
                </a:solidFill>
              </a:rPr>
              <a:t>/ unit</a:t>
            </a:r>
          </a:p>
          <a:p>
            <a:r>
              <a:rPr lang="en-US" sz="2400" dirty="0">
                <a:solidFill>
                  <a:schemeClr val="tx1"/>
                </a:solidFill>
              </a:rPr>
              <a:t>- continue ASA (300) 1*1 </a:t>
            </a:r>
            <a:r>
              <a:rPr lang="en-US" sz="2400" dirty="0" err="1">
                <a:solidFill>
                  <a:schemeClr val="tx1"/>
                </a:solidFill>
              </a:rPr>
              <a:t>opc</a:t>
            </a:r>
            <a:r>
              <a:rPr lang="en-US" sz="2400" dirty="0">
                <a:solidFill>
                  <a:schemeClr val="tx1"/>
                </a:solidFill>
              </a:rPr>
              <a:t>, Plavix (75) 1*1 </a:t>
            </a:r>
            <a:r>
              <a:rPr lang="en-US" sz="2400" dirty="0" err="1">
                <a:solidFill>
                  <a:schemeClr val="tx1"/>
                </a:solidFill>
              </a:rPr>
              <a:t>opc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- off sheath Lt </a:t>
            </a:r>
            <a:r>
              <a:rPr lang="en-US" sz="2400" dirty="0" err="1">
                <a:solidFill>
                  <a:schemeClr val="tx1"/>
                </a:solidFill>
              </a:rPr>
              <a:t>goin</a:t>
            </a:r>
            <a:endParaRPr lang="th-T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253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58E78-C403-4895-9230-CCDEC36F4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Physical examination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0C3EB-3140-4981-B5C5-D2F1523D8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th-TH" sz="2800" dirty="0">
                <a:solidFill>
                  <a:schemeClr val="tx1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v/s :</a:t>
            </a:r>
          </a:p>
          <a:p>
            <a:pPr marL="201168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BP 150/90 mmHg		PR 82 bpm</a:t>
            </a:r>
          </a:p>
          <a:p>
            <a:pPr marL="201168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RR 16 /min			BT 36.6 °c</a:t>
            </a:r>
          </a:p>
          <a:p>
            <a:pPr marL="201168" lvl="1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(SpO</a:t>
            </a:r>
            <a:r>
              <a:rPr lang="en-US" sz="2400" baseline="-25000" dirty="0">
                <a:solidFill>
                  <a:schemeClr val="tx1"/>
                </a:solidFill>
              </a:rPr>
              <a:t>2</a:t>
            </a:r>
            <a:r>
              <a:rPr lang="en-US" sz="2400" dirty="0">
                <a:solidFill>
                  <a:schemeClr val="tx1"/>
                </a:solidFill>
              </a:rPr>
              <a:t> room air 98%)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GA : A Thai female, good consciousness, well co-operated.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BW 68 kg  	Height 154 cm  (BMI 28.67 kg/m</a:t>
            </a:r>
            <a:r>
              <a:rPr lang="en-US" sz="2800" baseline="300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248337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01142-29A9-4267-9903-7450399B9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Post operative day 2</a:t>
            </a:r>
            <a:endParaRPr lang="th-TH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910C1-AFA2-4403-A7B9-D1C0BF027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6230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 : </a:t>
            </a:r>
            <a:r>
              <a:rPr lang="th-TH" dirty="0">
                <a:solidFill>
                  <a:schemeClr val="tx1"/>
                </a:solidFill>
              </a:rPr>
              <a:t>ตื่นดี ไม่ปวดแผล ไม่มีแขนขาอ่อนแรง</a:t>
            </a:r>
          </a:p>
          <a:p>
            <a:r>
              <a:rPr lang="en-US" dirty="0">
                <a:solidFill>
                  <a:schemeClr val="tx1"/>
                </a:solidFill>
              </a:rPr>
              <a:t>O : v/s stable</a:t>
            </a:r>
          </a:p>
          <a:p>
            <a:r>
              <a:rPr lang="en-US" dirty="0">
                <a:solidFill>
                  <a:schemeClr val="tx1"/>
                </a:solidFill>
              </a:rPr>
              <a:t>       heart &amp; lung : normal</a:t>
            </a:r>
          </a:p>
          <a:p>
            <a:r>
              <a:rPr lang="en-US" dirty="0">
                <a:solidFill>
                  <a:schemeClr val="tx1"/>
                </a:solidFill>
              </a:rPr>
              <a:t>       neuro : E</a:t>
            </a:r>
            <a:r>
              <a:rPr lang="en-US" baseline="-25000" dirty="0">
                <a:solidFill>
                  <a:schemeClr val="tx1"/>
                </a:solidFill>
              </a:rPr>
              <a:t>4</a:t>
            </a:r>
            <a:r>
              <a:rPr lang="en-US" dirty="0">
                <a:solidFill>
                  <a:schemeClr val="tx1"/>
                </a:solidFill>
              </a:rPr>
              <a:t>V</a:t>
            </a:r>
            <a:r>
              <a:rPr lang="en-US" baseline="-25000" dirty="0">
                <a:solidFill>
                  <a:schemeClr val="tx1"/>
                </a:solidFill>
              </a:rPr>
              <a:t>5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baseline="-25000" dirty="0">
                <a:solidFill>
                  <a:schemeClr val="tx1"/>
                </a:solidFill>
              </a:rPr>
              <a:t>6</a:t>
            </a:r>
            <a:r>
              <a:rPr lang="en-US" dirty="0">
                <a:solidFill>
                  <a:schemeClr val="tx1"/>
                </a:solidFill>
              </a:rPr>
              <a:t>, motor grade 5 all.</a:t>
            </a:r>
          </a:p>
          <a:p>
            <a:r>
              <a:rPr lang="en-US" dirty="0">
                <a:solidFill>
                  <a:schemeClr val="tx1"/>
                </a:solidFill>
              </a:rPr>
              <a:t>       lab : </a:t>
            </a:r>
            <a:r>
              <a:rPr lang="en-US" dirty="0" err="1">
                <a:solidFill>
                  <a:schemeClr val="tx1"/>
                </a:solidFill>
              </a:rPr>
              <a:t>Hct</a:t>
            </a:r>
            <a:r>
              <a:rPr lang="en-US" dirty="0">
                <a:solidFill>
                  <a:schemeClr val="tx1"/>
                </a:solidFill>
              </a:rPr>
              <a:t> 29.1%, BUN/Cr 20/1.28</a:t>
            </a:r>
          </a:p>
          <a:p>
            <a:r>
              <a:rPr lang="en-US" dirty="0">
                <a:solidFill>
                  <a:schemeClr val="tx1"/>
                </a:solidFill>
              </a:rPr>
              <a:t>A + P : severe AS s/p TAVI day 2</a:t>
            </a:r>
          </a:p>
          <a:p>
            <a:r>
              <a:rPr lang="en-US" dirty="0">
                <a:solidFill>
                  <a:schemeClr val="tx1"/>
                </a:solidFill>
              </a:rPr>
              <a:t>- off A-line, off </a:t>
            </a:r>
            <a:r>
              <a:rPr lang="en-US" dirty="0" err="1">
                <a:solidFill>
                  <a:schemeClr val="tx1"/>
                </a:solidFill>
              </a:rPr>
              <a:t>foley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cath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- ambulate patient</a:t>
            </a:r>
          </a:p>
          <a:p>
            <a:r>
              <a:rPr lang="en-US" dirty="0">
                <a:solidFill>
                  <a:schemeClr val="tx1"/>
                </a:solidFill>
              </a:rPr>
              <a:t>- transfer to CCU</a:t>
            </a:r>
          </a:p>
          <a:p>
            <a:pPr marL="0" indent="0">
              <a:buNone/>
            </a:pPr>
            <a:endParaRPr lang="th-TH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031750-A565-48AE-ADDC-ABA6603E656A}"/>
              </a:ext>
            </a:extLst>
          </p:cNvPr>
          <p:cNvSpPr/>
          <p:nvPr/>
        </p:nvSpPr>
        <p:spPr>
          <a:xfrm>
            <a:off x="5088834" y="4837043"/>
            <a:ext cx="6066846" cy="9939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D/C on POD 5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No acute post operative complication</a:t>
            </a:r>
            <a:endParaRPr lang="th-T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385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5DDF0A-8127-4DC9-B7FC-35248EFEB3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9905" y="1076979"/>
            <a:ext cx="5289103" cy="5075101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4CE72AC-E315-4EDF-8D9E-F884C1B8B5D1}"/>
              </a:ext>
            </a:extLst>
          </p:cNvPr>
          <p:cNvSpPr/>
          <p:nvPr/>
        </p:nvSpPr>
        <p:spPr>
          <a:xfrm>
            <a:off x="4444456" y="278295"/>
            <a:ext cx="6440555" cy="19657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D294A-E8F2-4B71-948A-1E0FD1665090}"/>
              </a:ext>
            </a:extLst>
          </p:cNvPr>
          <p:cNvSpPr/>
          <p:nvPr/>
        </p:nvSpPr>
        <p:spPr>
          <a:xfrm>
            <a:off x="3485321" y="2491409"/>
            <a:ext cx="1656521" cy="3710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867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40997-67E3-49A8-8F3C-A402B2B8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Physical examination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4A8F-1913-4CAD-B195-F733B444F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HEENT : not pale, no jaundice, no dry lips.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Airway :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full neck flexion and extension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thyromental distance 6 cm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mouth opening 4 cm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</a:t>
            </a:r>
            <a:r>
              <a:rPr lang="en-US" sz="2800" dirty="0" err="1">
                <a:solidFill>
                  <a:schemeClr val="tx1"/>
                </a:solidFill>
              </a:rPr>
              <a:t>mallampati</a:t>
            </a:r>
            <a:r>
              <a:rPr lang="en-US" sz="2800" dirty="0">
                <a:solidFill>
                  <a:schemeClr val="tx1"/>
                </a:solidFill>
              </a:rPr>
              <a:t> grade 1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	dental removed</a:t>
            </a:r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  <a:p>
            <a:pPr>
              <a:buFont typeface="Wingdings" panose="05000000000000000000" pitchFamily="2" charset="2"/>
              <a:buChar char="v"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16815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29B7-D087-43EE-8F8D-FEDDE108E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b="1" dirty="0">
                <a:solidFill>
                  <a:schemeClr val="tx1"/>
                </a:solidFill>
              </a:rPr>
              <a:t>Physical examination</a:t>
            </a:r>
            <a:endParaRPr lang="th-T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56A1C-ABD0-4502-BF70-E05ADB594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Pulmonary : normal breath sound, no adventitious sounds.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CVS : </a:t>
            </a:r>
            <a:r>
              <a:rPr lang="en-US" sz="2800" dirty="0">
                <a:solidFill>
                  <a:srgbClr val="C00000"/>
                </a:solidFill>
              </a:rPr>
              <a:t>no neck vein engorged</a:t>
            </a:r>
            <a:r>
              <a:rPr lang="en-US" sz="2800" dirty="0">
                <a:solidFill>
                  <a:schemeClr val="tx1"/>
                </a:solidFill>
              </a:rPr>
              <a:t>, pulse full and regular, normal s1,s2, </a:t>
            </a:r>
            <a:r>
              <a:rPr lang="en-US" sz="2800" dirty="0">
                <a:solidFill>
                  <a:srgbClr val="C00000"/>
                </a:solidFill>
              </a:rPr>
              <a:t>SEM grade III at LUPSB, radiate to neck.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Abdomen : soft, no distension, not tender, no hepatomegaly.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Ext : no pitting edema.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chemeClr val="tx1"/>
                </a:solidFill>
              </a:rPr>
              <a:t> Neuro : E4V5M6, motor gr 5 all.</a:t>
            </a:r>
          </a:p>
          <a:p>
            <a:pPr marL="0" indent="0">
              <a:buNone/>
            </a:pPr>
            <a:endParaRPr lang="th-TH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655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1289</TotalTime>
  <Words>2448</Words>
  <Application>Microsoft Office PowerPoint</Application>
  <PresentationFormat>Widescreen</PresentationFormat>
  <Paragraphs>426</Paragraphs>
  <Slides>71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6" baseType="lpstr">
      <vt:lpstr>Arial</vt:lpstr>
      <vt:lpstr>Calibri</vt:lpstr>
      <vt:lpstr>Calibri Light</vt:lpstr>
      <vt:lpstr>Wingdings</vt:lpstr>
      <vt:lpstr>Retrospect</vt:lpstr>
      <vt:lpstr>Interesting case TAVI (trans-femoral approach)</vt:lpstr>
      <vt:lpstr>Case</vt:lpstr>
      <vt:lpstr>PowerPoint Presentation</vt:lpstr>
      <vt:lpstr>Case</vt:lpstr>
      <vt:lpstr>Past history</vt:lpstr>
      <vt:lpstr>Past history</vt:lpstr>
      <vt:lpstr>Physical examination</vt:lpstr>
      <vt:lpstr>Physical examination</vt:lpstr>
      <vt:lpstr>Physical examination</vt:lpstr>
      <vt:lpstr>PowerPoint Presentation</vt:lpstr>
      <vt:lpstr>Investigations</vt:lpstr>
      <vt:lpstr>Investigations</vt:lpstr>
      <vt:lpstr>Investigations</vt:lpstr>
      <vt:lpstr>Investigations</vt:lpstr>
      <vt:lpstr>Investigations</vt:lpstr>
      <vt:lpstr>PowerPoint Presentation</vt:lpstr>
      <vt:lpstr>Investigations</vt:lpstr>
      <vt:lpstr>Investigations</vt:lpstr>
      <vt:lpstr>PowerPoint Presentation</vt:lpstr>
      <vt:lpstr>Problem list</vt:lpstr>
      <vt:lpstr>TAVI</vt:lpstr>
      <vt:lpstr>TAVI</vt:lpstr>
      <vt:lpstr>TAVI</vt:lpstr>
      <vt:lpstr>TAVI</vt:lpstr>
      <vt:lpstr>TAVI</vt:lpstr>
      <vt:lpstr>PowerPoint Presentation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Preoperative evaluation</vt:lpstr>
      <vt:lpstr>PowerPoint Presentation</vt:lpstr>
      <vt:lpstr>Preoperative preparation</vt:lpstr>
      <vt:lpstr>Premedication </vt:lpstr>
      <vt:lpstr>Intraoperative management </vt:lpstr>
      <vt:lpstr>PowerPoint Presentation</vt:lpstr>
      <vt:lpstr>Choice of anesthesia</vt:lpstr>
      <vt:lpstr>Intraoperative </vt:lpstr>
      <vt:lpstr>PowerPoint Presentation</vt:lpstr>
      <vt:lpstr>Anesthetic considerations Hemodynamic </vt:lpstr>
      <vt:lpstr>Anesthetic considerations Hemodynamic</vt:lpstr>
      <vt:lpstr>Anesthetic considerations Hemodynamic</vt:lpstr>
      <vt:lpstr>Anesthetic considerations Anticoagulation </vt:lpstr>
      <vt:lpstr>Anesthetic considerations Monitoring</vt:lpstr>
      <vt:lpstr>Anesthetic considerations Cardiopulmonary bypass</vt:lpstr>
      <vt:lpstr>Anesthetic considerations Radiation exposure</vt:lpstr>
      <vt:lpstr>Anesthetic considerations Procedural stages</vt:lpstr>
      <vt:lpstr>PowerPoint Presentation</vt:lpstr>
      <vt:lpstr>PowerPoint Presentation</vt:lpstr>
      <vt:lpstr>Intraoperative period  Pre-deployment</vt:lpstr>
      <vt:lpstr>PowerPoint Presentation</vt:lpstr>
      <vt:lpstr>Intraoperative period  Balloon valvuloplasty</vt:lpstr>
      <vt:lpstr>PowerPoint Presentation</vt:lpstr>
      <vt:lpstr>Intraoperative period  Positioning and deployment</vt:lpstr>
      <vt:lpstr>Intraoperative period  Positioning and deployment</vt:lpstr>
      <vt:lpstr>Intraoperative period  Post-deployment</vt:lpstr>
      <vt:lpstr>PowerPoint Presentation</vt:lpstr>
      <vt:lpstr>Post operative complications</vt:lpstr>
      <vt:lpstr>Post operative complications</vt:lpstr>
      <vt:lpstr>Post operative day 1</vt:lpstr>
      <vt:lpstr>Post operative day 1</vt:lpstr>
      <vt:lpstr>Post operative day 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Interesting case TAVI</dc:title>
  <dc:creator>LENOVO</dc:creator>
  <cp:lastModifiedBy>LENOVO</cp:lastModifiedBy>
  <cp:revision>123</cp:revision>
  <dcterms:created xsi:type="dcterms:W3CDTF">2019-03-16T09:00:15Z</dcterms:created>
  <dcterms:modified xsi:type="dcterms:W3CDTF">2019-04-02T09:27:37Z</dcterms:modified>
</cp:coreProperties>
</file>